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65" r:id="rId2"/>
    <p:sldId id="270" r:id="rId3"/>
    <p:sldId id="271" r:id="rId4"/>
    <p:sldId id="273" r:id="rId5"/>
    <p:sldId id="274" r:id="rId6"/>
    <p:sldId id="275" r:id="rId7"/>
    <p:sldId id="27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C9B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99"/>
  </p:normalViewPr>
  <p:slideViewPr>
    <p:cSldViewPr>
      <p:cViewPr>
        <p:scale>
          <a:sx n="64" d="100"/>
          <a:sy n="64" d="100"/>
        </p:scale>
        <p:origin x="-10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58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63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61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34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79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900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9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sk-SK" sz="55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SVET </a:t>
            </a:r>
            <a:r>
              <a:rPr lang="pt-BR" sz="55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LASER</a:t>
            </a:r>
            <a:r>
              <a:rPr lang="sk-SK" sz="55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OV</a:t>
            </a:r>
            <a:endParaRPr lang="pt-BR" sz="55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000" b="1" spc="300" dirty="0" smtClean="0">
                <a:solidFill>
                  <a:srgbClr val="54BC9B"/>
                </a:solidFill>
              </a:rPr>
              <a:t>Ako vzniká svetlo lasera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AKO VZNIKÁ SVETLO LASERA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23528" y="1412776"/>
            <a:ext cx="864096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600" b="1" spc="100" dirty="0">
                <a:solidFill>
                  <a:srgbClr val="54BC9B"/>
                </a:solidFill>
              </a:rPr>
              <a:t>Ako </a:t>
            </a:r>
            <a:r>
              <a:rPr lang="sk-SK" sz="2600" b="1" spc="100" dirty="0" smtClean="0">
                <a:solidFill>
                  <a:srgbClr val="54BC9B"/>
                </a:solidFill>
              </a:rPr>
              <a:t>výbojková</a:t>
            </a:r>
            <a:r>
              <a:rPr lang="pt-BR" sz="2600" b="1" spc="100" dirty="0" smtClean="0">
                <a:solidFill>
                  <a:srgbClr val="54BC9B"/>
                </a:solidFill>
              </a:rPr>
              <a:t> </a:t>
            </a:r>
            <a:r>
              <a:rPr lang="pt-BR" sz="2600" b="1" spc="100" dirty="0">
                <a:solidFill>
                  <a:srgbClr val="54BC9B"/>
                </a:solidFill>
              </a:rPr>
              <a:t>trubica a kryštál </a:t>
            </a:r>
            <a:r>
              <a:rPr lang="sk-SK" sz="2600" b="1" spc="100" dirty="0" smtClean="0">
                <a:solidFill>
                  <a:srgbClr val="54BC9B"/>
                </a:solidFill>
              </a:rPr>
              <a:t>tvoria </a:t>
            </a:r>
            <a:r>
              <a:rPr lang="pt-BR" sz="2600" b="1" spc="100" dirty="0" smtClean="0">
                <a:solidFill>
                  <a:srgbClr val="54BC9B"/>
                </a:solidFill>
              </a:rPr>
              <a:t>laserové </a:t>
            </a:r>
            <a:r>
              <a:rPr lang="pt-BR" sz="2600" b="1" spc="100" dirty="0">
                <a:solidFill>
                  <a:srgbClr val="54BC9B"/>
                </a:solidFill>
              </a:rPr>
              <a:t>svetlo</a:t>
            </a:r>
            <a:r>
              <a:rPr lang="pt-BR" sz="2600" b="1" spc="100" dirty="0" smtClean="0">
                <a:solidFill>
                  <a:srgbClr val="54BC9B"/>
                </a:solidFill>
              </a:rPr>
              <a:t>?</a:t>
            </a:r>
            <a:endParaRPr lang="sk-SK" sz="2600" b="1" spc="100" dirty="0" smtClean="0">
              <a:solidFill>
                <a:srgbClr val="54BC9B"/>
              </a:solidFill>
            </a:endParaRPr>
          </a:p>
          <a:p>
            <a:endParaRPr lang="pt-BR" sz="2600" b="1" spc="100" dirty="0">
              <a:solidFill>
                <a:srgbClr val="54BC9B"/>
              </a:solidFill>
            </a:endParaRPr>
          </a:p>
          <a:p>
            <a:r>
              <a:rPr lang="sk-SK" sz="2600" b="1" spc="100" dirty="0" smtClean="0">
                <a:solidFill>
                  <a:schemeClr val="bg1"/>
                </a:solidFill>
              </a:rPr>
              <a:t>KROKY</a:t>
            </a:r>
            <a:r>
              <a:rPr lang="pt-BR" sz="2600" b="1" spc="100" dirty="0" smtClean="0">
                <a:solidFill>
                  <a:schemeClr val="bg1"/>
                </a:solidFill>
              </a:rPr>
              <a:t>:</a:t>
            </a:r>
            <a:endParaRPr lang="pt-BR" sz="2600" b="1" spc="100" dirty="0" smtClean="0">
              <a:solidFill>
                <a:srgbClr val="54BC9B"/>
              </a:solidFill>
            </a:endParaRPr>
          </a:p>
          <a:p>
            <a:endParaRPr lang="pt-BR" sz="2600" b="1" spc="100" dirty="0">
              <a:solidFill>
                <a:srgbClr val="54BC9B"/>
              </a:solidFill>
            </a:endParaRPr>
          </a:p>
          <a:p>
            <a:pPr marL="514350" indent="-514350">
              <a:buAutoNum type="arabicPeriod"/>
            </a:pPr>
            <a:r>
              <a:rPr lang="pt-BR" sz="2600" b="1" spc="100" dirty="0" smtClean="0">
                <a:solidFill>
                  <a:srgbClr val="54BC9B"/>
                </a:solidFill>
              </a:rPr>
              <a:t>Vysokonapäťov</a:t>
            </a:r>
            <a:r>
              <a:rPr lang="sk-SK" sz="2600" b="1" spc="100" dirty="0" smtClean="0">
                <a:solidFill>
                  <a:srgbClr val="54BC9B"/>
                </a:solidFill>
              </a:rPr>
              <a:t>ý</a:t>
            </a:r>
            <a:r>
              <a:rPr lang="pt-BR" sz="2600" b="1" spc="100" dirty="0" smtClean="0">
                <a:solidFill>
                  <a:srgbClr val="54BC9B"/>
                </a:solidFill>
              </a:rPr>
              <a:t> elektrick</a:t>
            </a:r>
            <a:r>
              <a:rPr lang="sk-SK" sz="2600" b="1" spc="100" dirty="0" smtClean="0">
                <a:solidFill>
                  <a:srgbClr val="54BC9B"/>
                </a:solidFill>
              </a:rPr>
              <a:t>ý</a:t>
            </a:r>
            <a:r>
              <a:rPr lang="pt-BR" sz="2600" b="1" spc="100" dirty="0" smtClean="0">
                <a:solidFill>
                  <a:srgbClr val="54BC9B"/>
                </a:solidFill>
              </a:rPr>
              <a:t> </a:t>
            </a:r>
            <a:r>
              <a:rPr lang="sk-SK" sz="2600" b="1" spc="100" dirty="0" smtClean="0">
                <a:solidFill>
                  <a:srgbClr val="54BC9B"/>
                </a:solidFill>
              </a:rPr>
              <a:t>zdroj</a:t>
            </a:r>
            <a:r>
              <a:rPr lang="pt-BR" sz="2600" b="1" spc="100" dirty="0" smtClean="0">
                <a:solidFill>
                  <a:srgbClr val="54BC9B"/>
                </a:solidFill>
              </a:rPr>
              <a:t> </a:t>
            </a:r>
            <a:r>
              <a:rPr lang="sk-SK" sz="2600" b="1" spc="100" dirty="0" smtClean="0">
                <a:solidFill>
                  <a:srgbClr val="54BC9B"/>
                </a:solidFill>
              </a:rPr>
              <a:t>zapína </a:t>
            </a:r>
            <a:r>
              <a:rPr lang="pt-BR" sz="2600" b="1" spc="100" dirty="0" smtClean="0">
                <a:solidFill>
                  <a:srgbClr val="54BC9B"/>
                </a:solidFill>
              </a:rPr>
              <a:t>a </a:t>
            </a:r>
            <a:r>
              <a:rPr lang="sk-SK" sz="2600" b="1" spc="100" dirty="0" smtClean="0">
                <a:solidFill>
                  <a:srgbClr val="54BC9B"/>
                </a:solidFill>
              </a:rPr>
              <a:t>vypína</a:t>
            </a:r>
            <a:r>
              <a:rPr lang="pt-BR" sz="2600" b="1" spc="100" dirty="0" smtClean="0">
                <a:solidFill>
                  <a:srgbClr val="54BC9B"/>
                </a:solidFill>
              </a:rPr>
              <a:t> </a:t>
            </a:r>
            <a:r>
              <a:rPr lang="sk-SK" sz="2600" b="1" spc="100" dirty="0" smtClean="0">
                <a:solidFill>
                  <a:srgbClr val="54BC9B"/>
                </a:solidFill>
              </a:rPr>
              <a:t>trubicu</a:t>
            </a:r>
            <a:r>
              <a:rPr lang="pt-BR" sz="2600" b="1" spc="100" dirty="0" smtClean="0">
                <a:solidFill>
                  <a:srgbClr val="54BC9B"/>
                </a:solidFill>
              </a:rPr>
              <a:t>.</a:t>
            </a:r>
            <a:endParaRPr lang="pt-BR" sz="2600" b="1" spc="100" dirty="0">
              <a:solidFill>
                <a:srgbClr val="54BC9B"/>
              </a:solidFill>
            </a:endParaRPr>
          </a:p>
          <a:p>
            <a:pPr marL="514350" indent="-514350">
              <a:buAutoNum type="arabicPeriod"/>
            </a:pPr>
            <a:endParaRPr lang="pt-BR" sz="2600" b="1" spc="100" dirty="0">
              <a:solidFill>
                <a:srgbClr val="54BC9B"/>
              </a:solidFill>
            </a:endParaRPr>
          </a:p>
          <a:p>
            <a:pPr marL="514350" indent="-514350">
              <a:buAutoNum type="arabicPeriod"/>
            </a:pPr>
            <a:r>
              <a:rPr lang="sk-SK" sz="2600" b="1" spc="100" dirty="0" smtClean="0">
                <a:solidFill>
                  <a:srgbClr val="54BC9B"/>
                </a:solidFill>
              </a:rPr>
              <a:t>Zakaždým</a:t>
            </a:r>
            <a:r>
              <a:rPr lang="pt-BR" sz="2600" b="1" spc="100" dirty="0" smtClean="0">
                <a:solidFill>
                  <a:srgbClr val="54BC9B"/>
                </a:solidFill>
              </a:rPr>
              <a:t>, </a:t>
            </a:r>
            <a:r>
              <a:rPr lang="pt-BR" sz="2600" b="1" spc="100" dirty="0">
                <a:solidFill>
                  <a:srgbClr val="54BC9B"/>
                </a:solidFill>
              </a:rPr>
              <a:t>keď trubica </a:t>
            </a:r>
            <a:r>
              <a:rPr lang="sk-SK" sz="2600" b="1" spc="100" dirty="0" smtClean="0">
                <a:solidFill>
                  <a:srgbClr val="54BC9B"/>
                </a:solidFill>
              </a:rPr>
              <a:t>za</a:t>
            </a:r>
            <a:r>
              <a:rPr lang="pt-BR" sz="2600" b="1" spc="100" dirty="0" smtClean="0">
                <a:solidFill>
                  <a:srgbClr val="54BC9B"/>
                </a:solidFill>
              </a:rPr>
              <a:t>bliká</a:t>
            </a:r>
            <a:r>
              <a:rPr lang="pt-BR" sz="2600" b="1" spc="100" dirty="0">
                <a:solidFill>
                  <a:srgbClr val="54BC9B"/>
                </a:solidFill>
              </a:rPr>
              <a:t>, </a:t>
            </a:r>
            <a:r>
              <a:rPr lang="pt-BR" sz="2600" b="1" spc="100" dirty="0" smtClean="0">
                <a:solidFill>
                  <a:srgbClr val="54BC9B"/>
                </a:solidFill>
              </a:rPr>
              <a:t>„</a:t>
            </a:r>
            <a:r>
              <a:rPr lang="sk-SK" sz="2600" b="1" spc="100" dirty="0" smtClean="0">
                <a:solidFill>
                  <a:srgbClr val="54BC9B"/>
                </a:solidFill>
              </a:rPr>
              <a:t>napumpuje</a:t>
            </a:r>
            <a:r>
              <a:rPr lang="pt-BR" sz="2600" b="1" spc="100" dirty="0" smtClean="0">
                <a:solidFill>
                  <a:srgbClr val="54BC9B"/>
                </a:solidFill>
              </a:rPr>
              <a:t>" </a:t>
            </a:r>
            <a:r>
              <a:rPr lang="pt-BR" sz="2600" b="1" spc="100" dirty="0">
                <a:solidFill>
                  <a:srgbClr val="54BC9B"/>
                </a:solidFill>
              </a:rPr>
              <a:t>energiu do rubínového kryštálu. </a:t>
            </a:r>
            <a:r>
              <a:rPr lang="sk-SK" sz="2600" b="1" spc="100" dirty="0" smtClean="0">
                <a:solidFill>
                  <a:srgbClr val="54BC9B"/>
                </a:solidFill>
              </a:rPr>
              <a:t>Výboje</a:t>
            </a:r>
            <a:r>
              <a:rPr lang="pt-BR" sz="2600" b="1" spc="100" dirty="0" smtClean="0">
                <a:solidFill>
                  <a:srgbClr val="54BC9B"/>
                </a:solidFill>
              </a:rPr>
              <a:t> </a:t>
            </a:r>
            <a:r>
              <a:rPr lang="pt-BR" sz="2600" b="1" spc="100" dirty="0">
                <a:solidFill>
                  <a:srgbClr val="54BC9B"/>
                </a:solidFill>
              </a:rPr>
              <a:t>prinášajú energiu do kryštálu vo forme fotónov.</a:t>
            </a:r>
            <a:endParaRPr lang="pt-BR" sz="2800" dirty="0"/>
          </a:p>
          <a:p>
            <a:endParaRPr lang="pt-BR" sz="2600" b="1" spc="100" dirty="0">
              <a:solidFill>
                <a:srgbClr val="54BC9B"/>
              </a:solidFill>
            </a:endParaRPr>
          </a:p>
          <a:p>
            <a:r>
              <a:rPr lang="pt-BR" sz="2600" b="1" spc="100" dirty="0" smtClean="0">
                <a:solidFill>
                  <a:srgbClr val="54BC9B"/>
                </a:solidFill>
              </a:rPr>
              <a:t> </a:t>
            </a:r>
            <a:endParaRPr lang="pt-BR" sz="2600" b="1" spc="100" dirty="0">
              <a:solidFill>
                <a:srgbClr val="54BC9B"/>
              </a:solidFill>
            </a:endParaRPr>
          </a:p>
          <a:p>
            <a:pPr algn="ctr"/>
            <a:endParaRPr lang="pt-BR" sz="2600" b="1" spc="100" dirty="0" smtClean="0">
              <a:solidFill>
                <a:srgbClr val="54BC9B"/>
              </a:solidFill>
            </a:endParaRPr>
          </a:p>
          <a:p>
            <a:pPr algn="ctr"/>
            <a:r>
              <a:rPr lang="pt-BR" sz="2600" b="1" spc="100" dirty="0" smtClean="0">
                <a:solidFill>
                  <a:schemeClr val="bg1"/>
                </a:solidFill>
              </a:rPr>
              <a:t>                                    </a:t>
            </a:r>
            <a:endParaRPr lang="pt-BR" sz="2600" b="1" spc="100" dirty="0">
              <a:solidFill>
                <a:srgbClr val="54BC9B"/>
              </a:solidFill>
            </a:endParaRPr>
          </a:p>
          <a:p>
            <a:pPr algn="ctr"/>
            <a:endParaRPr lang="pt-BR" sz="26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70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KROKY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23528" y="1527750"/>
            <a:ext cx="864096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pt-BR" sz="2600" b="1" spc="100" dirty="0">
                <a:solidFill>
                  <a:srgbClr val="54BC9B"/>
                </a:solidFill>
              </a:rPr>
              <a:t>Atómy v rubínovom kryštáli absorbujú túto energiu v procese, ktorý sa nazýva </a:t>
            </a:r>
            <a:r>
              <a:rPr lang="pt-BR" sz="2600" b="1" spc="100" dirty="0">
                <a:solidFill>
                  <a:schemeClr val="bg1"/>
                </a:solidFill>
              </a:rPr>
              <a:t>absorpcia</a:t>
            </a:r>
            <a:r>
              <a:rPr lang="pt-BR" sz="2600" b="1" spc="100" dirty="0">
                <a:solidFill>
                  <a:srgbClr val="54BC9B"/>
                </a:solidFill>
              </a:rPr>
              <a:t>. Keď atóm absorbuje fotón energie, jeden z jeho elektrónov </a:t>
            </a:r>
            <a:r>
              <a:rPr lang="sk-SK" sz="2600" b="1" spc="100" dirty="0" smtClean="0">
                <a:solidFill>
                  <a:srgbClr val="54BC9B"/>
                </a:solidFill>
              </a:rPr>
              <a:t>preskočí </a:t>
            </a:r>
            <a:r>
              <a:rPr lang="pt-BR" sz="2600" b="1" spc="100" dirty="0" smtClean="0">
                <a:solidFill>
                  <a:srgbClr val="54BC9B"/>
                </a:solidFill>
              </a:rPr>
              <a:t>z </a:t>
            </a:r>
            <a:r>
              <a:rPr lang="sk-SK" sz="2600" b="1" spc="100" dirty="0" smtClean="0">
                <a:solidFill>
                  <a:srgbClr val="54BC9B"/>
                </a:solidFill>
              </a:rPr>
              <a:t>nižšej</a:t>
            </a:r>
            <a:r>
              <a:rPr lang="pt-BR" sz="2600" b="1" spc="100" dirty="0" smtClean="0">
                <a:solidFill>
                  <a:srgbClr val="54BC9B"/>
                </a:solidFill>
              </a:rPr>
              <a:t> </a:t>
            </a:r>
            <a:r>
              <a:rPr lang="sk-SK" sz="2600" b="1" spc="100" dirty="0" smtClean="0">
                <a:solidFill>
                  <a:srgbClr val="54BC9B"/>
                </a:solidFill>
              </a:rPr>
              <a:t>energetickej </a:t>
            </a:r>
            <a:r>
              <a:rPr lang="pt-BR" sz="2600" b="1" spc="100" dirty="0" smtClean="0">
                <a:solidFill>
                  <a:srgbClr val="54BC9B"/>
                </a:solidFill>
              </a:rPr>
              <a:t>úrovne na </a:t>
            </a:r>
            <a:r>
              <a:rPr lang="pt-BR" sz="2600" b="1" spc="100" dirty="0">
                <a:solidFill>
                  <a:srgbClr val="54BC9B"/>
                </a:solidFill>
              </a:rPr>
              <a:t>vyššiu</a:t>
            </a:r>
            <a:r>
              <a:rPr lang="pt-BR" sz="2600" b="1" spc="100" dirty="0" smtClean="0">
                <a:solidFill>
                  <a:srgbClr val="54BC9B"/>
                </a:solidFill>
              </a:rPr>
              <a:t>.</a:t>
            </a:r>
            <a:endParaRPr lang="sk-SK" sz="2600" b="1" spc="100" dirty="0" smtClean="0">
              <a:solidFill>
                <a:srgbClr val="54BC9B"/>
              </a:solidFill>
            </a:endParaRPr>
          </a:p>
          <a:p>
            <a:pPr marL="514350" indent="-514350">
              <a:buFont typeface="+mj-lt"/>
              <a:buAutoNum type="arabicPeriod" startAt="3"/>
            </a:pPr>
            <a:endParaRPr lang="pt-BR" sz="2600" b="1" spc="100" dirty="0" smtClean="0">
              <a:solidFill>
                <a:srgbClr val="54BC9B"/>
              </a:solidFill>
            </a:endParaRPr>
          </a:p>
          <a:p>
            <a:pPr lvl="1"/>
            <a:r>
              <a:rPr lang="sk-SK" sz="2600" b="1" spc="100" dirty="0" smtClean="0">
                <a:solidFill>
                  <a:srgbClr val="54BC9B"/>
                </a:solidFill>
              </a:rPr>
              <a:t>A</a:t>
            </a:r>
            <a:r>
              <a:rPr lang="pt-BR" sz="2600" b="1" spc="100" dirty="0" smtClean="0">
                <a:solidFill>
                  <a:srgbClr val="54BC9B"/>
                </a:solidFill>
              </a:rPr>
              <a:t>tóm </a:t>
            </a:r>
            <a:r>
              <a:rPr lang="sk-SK" sz="2600" b="1" spc="100" dirty="0" smtClean="0">
                <a:solidFill>
                  <a:srgbClr val="54BC9B"/>
                </a:solidFill>
              </a:rPr>
              <a:t>sa tak dostáva </a:t>
            </a:r>
            <a:r>
              <a:rPr lang="pt-BR" sz="2600" b="1" spc="100" dirty="0" smtClean="0">
                <a:solidFill>
                  <a:srgbClr val="54BC9B"/>
                </a:solidFill>
              </a:rPr>
              <a:t>do </a:t>
            </a:r>
            <a:r>
              <a:rPr lang="sk-SK" sz="2600" b="1" spc="100" dirty="0" err="1" smtClean="0">
                <a:solidFill>
                  <a:schemeClr val="bg1"/>
                </a:solidFill>
              </a:rPr>
              <a:t>excitovaného</a:t>
            </a:r>
            <a:r>
              <a:rPr lang="pt-BR" sz="2600" b="1" spc="100" dirty="0" smtClean="0">
                <a:solidFill>
                  <a:schemeClr val="bg1"/>
                </a:solidFill>
              </a:rPr>
              <a:t> </a:t>
            </a:r>
            <a:r>
              <a:rPr lang="pt-BR" sz="2600" b="1" spc="100" dirty="0">
                <a:solidFill>
                  <a:schemeClr val="bg1"/>
                </a:solidFill>
              </a:rPr>
              <a:t>stavu</a:t>
            </a:r>
            <a:r>
              <a:rPr lang="pt-BR" sz="2600" b="1" spc="100" dirty="0">
                <a:solidFill>
                  <a:srgbClr val="54BC9B"/>
                </a:solidFill>
              </a:rPr>
              <a:t>, ale </a:t>
            </a:r>
            <a:r>
              <a:rPr lang="sk-SK" sz="2600" b="1" spc="100" dirty="0" smtClean="0">
                <a:solidFill>
                  <a:srgbClr val="54BC9B"/>
                </a:solidFill>
              </a:rPr>
              <a:t>stáva sa </a:t>
            </a:r>
            <a:r>
              <a:rPr lang="pt-BR" sz="2600" b="1" spc="100" dirty="0" smtClean="0">
                <a:solidFill>
                  <a:srgbClr val="54BC9B"/>
                </a:solidFill>
              </a:rPr>
              <a:t>t</a:t>
            </a:r>
            <a:r>
              <a:rPr lang="sk-SK" sz="2600" b="1" spc="100" dirty="0" smtClean="0">
                <a:solidFill>
                  <a:srgbClr val="54BC9B"/>
                </a:solidFill>
              </a:rPr>
              <a:t>ak</a:t>
            </a:r>
            <a:r>
              <a:rPr lang="pt-BR" sz="2600" b="1" spc="100" dirty="0" smtClean="0">
                <a:solidFill>
                  <a:srgbClr val="54BC9B"/>
                </a:solidFill>
              </a:rPr>
              <a:t> </a:t>
            </a:r>
            <a:r>
              <a:rPr lang="pt-BR" sz="2600" b="1" spc="100" dirty="0">
                <a:solidFill>
                  <a:srgbClr val="54BC9B"/>
                </a:solidFill>
              </a:rPr>
              <a:t>nestabilným. Pretože </a:t>
            </a:r>
            <a:r>
              <a:rPr lang="sk-SK" sz="2600" b="1" spc="100" dirty="0" err="1" smtClean="0">
                <a:solidFill>
                  <a:srgbClr val="54BC9B"/>
                </a:solidFill>
              </a:rPr>
              <a:t>excitovaný</a:t>
            </a:r>
            <a:r>
              <a:rPr lang="sk-SK" sz="2600" b="1" spc="100" dirty="0" smtClean="0">
                <a:solidFill>
                  <a:srgbClr val="54BC9B"/>
                </a:solidFill>
              </a:rPr>
              <a:t> </a:t>
            </a:r>
            <a:r>
              <a:rPr lang="pt-BR" sz="2600" b="1" spc="100" dirty="0" smtClean="0">
                <a:solidFill>
                  <a:srgbClr val="54BC9B"/>
                </a:solidFill>
              </a:rPr>
              <a:t>atóm </a:t>
            </a:r>
            <a:r>
              <a:rPr lang="pt-BR" sz="2600" b="1" spc="100" dirty="0">
                <a:solidFill>
                  <a:srgbClr val="54BC9B"/>
                </a:solidFill>
              </a:rPr>
              <a:t>je nestabilný, môže elektrón zostať na vyššej </a:t>
            </a:r>
            <a:r>
              <a:rPr lang="sk-SK" sz="2600" b="1" spc="100" dirty="0" smtClean="0">
                <a:solidFill>
                  <a:srgbClr val="54BC9B"/>
                </a:solidFill>
              </a:rPr>
              <a:t>energetickej </a:t>
            </a:r>
            <a:r>
              <a:rPr lang="pt-BR" sz="2600" b="1" spc="100" dirty="0" smtClean="0">
                <a:solidFill>
                  <a:srgbClr val="54BC9B"/>
                </a:solidFill>
              </a:rPr>
              <a:t>úrovni len </a:t>
            </a:r>
            <a:r>
              <a:rPr lang="pt-BR" sz="2600" b="1" spc="100" dirty="0">
                <a:solidFill>
                  <a:srgbClr val="54BC9B"/>
                </a:solidFill>
              </a:rPr>
              <a:t>niekoľko milisekúnd.</a:t>
            </a:r>
            <a:r>
              <a:rPr lang="pt-BR" sz="2600" b="1" spc="100" dirty="0" smtClean="0">
                <a:solidFill>
                  <a:schemeClr val="bg1"/>
                </a:solidFill>
              </a:rPr>
              <a:t>                                    </a:t>
            </a:r>
            <a:endParaRPr lang="pt-BR" sz="2600" b="1" spc="100" dirty="0">
              <a:solidFill>
                <a:srgbClr val="54BC9B"/>
              </a:solidFill>
            </a:endParaRPr>
          </a:p>
          <a:p>
            <a:pPr algn="ctr"/>
            <a:endParaRPr lang="pt-BR" sz="26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46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KROKY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23528" y="1717640"/>
            <a:ext cx="864096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sk-SK" sz="2600" b="1" spc="100" dirty="0" smtClean="0">
                <a:solidFill>
                  <a:srgbClr val="54BC9B"/>
                </a:solidFill>
              </a:rPr>
              <a:t>Prejde </a:t>
            </a:r>
            <a:r>
              <a:rPr lang="pt-BR" sz="2600" b="1" spc="100" dirty="0" smtClean="0">
                <a:solidFill>
                  <a:srgbClr val="54BC9B"/>
                </a:solidFill>
              </a:rPr>
              <a:t>na </a:t>
            </a:r>
            <a:r>
              <a:rPr lang="pt-BR" sz="2600" b="1" spc="100" dirty="0">
                <a:solidFill>
                  <a:srgbClr val="54BC9B"/>
                </a:solidFill>
              </a:rPr>
              <a:t>svoju pôvodnú </a:t>
            </a:r>
            <a:r>
              <a:rPr lang="sk-SK" sz="2600" b="1" spc="100" dirty="0" smtClean="0">
                <a:solidFill>
                  <a:srgbClr val="54BC9B"/>
                </a:solidFill>
              </a:rPr>
              <a:t>energetickú </a:t>
            </a:r>
            <a:r>
              <a:rPr lang="pt-BR" sz="2600" b="1" spc="100" dirty="0" smtClean="0">
                <a:solidFill>
                  <a:srgbClr val="54BC9B"/>
                </a:solidFill>
              </a:rPr>
              <a:t>úroveň</a:t>
            </a:r>
            <a:r>
              <a:rPr lang="pt-BR" sz="2600" b="1" spc="100" dirty="0">
                <a:solidFill>
                  <a:srgbClr val="54BC9B"/>
                </a:solidFill>
              </a:rPr>
              <a:t>, pričom vydáva energiu, ktorú absorbuje ako nový fotón svetelného žiarenia (malá modrá </a:t>
            </a:r>
            <a:r>
              <a:rPr lang="sk-SK" sz="2600" b="1" spc="100" dirty="0" smtClean="0">
                <a:solidFill>
                  <a:srgbClr val="54BC9B"/>
                </a:solidFill>
              </a:rPr>
              <a:t>guľôčka</a:t>
            </a:r>
            <a:r>
              <a:rPr lang="pt-BR" sz="2600" b="1" spc="100" dirty="0" smtClean="0">
                <a:solidFill>
                  <a:srgbClr val="54BC9B"/>
                </a:solidFill>
              </a:rPr>
              <a:t>). </a:t>
            </a:r>
            <a:r>
              <a:rPr lang="pt-BR" sz="2600" b="1" spc="100" dirty="0">
                <a:solidFill>
                  <a:srgbClr val="54BC9B"/>
                </a:solidFill>
              </a:rPr>
              <a:t>Tento proces sa nazýva </a:t>
            </a:r>
            <a:r>
              <a:rPr lang="pt-BR" sz="2600" b="1" spc="100" dirty="0">
                <a:solidFill>
                  <a:schemeClr val="bg1"/>
                </a:solidFill>
              </a:rPr>
              <a:t>spontánna emisia</a:t>
            </a:r>
            <a:r>
              <a:rPr lang="pt-BR" sz="2600" b="1" spc="100" dirty="0" smtClean="0">
                <a:solidFill>
                  <a:srgbClr val="54BC9B"/>
                </a:solidFill>
              </a:rPr>
              <a:t>.</a:t>
            </a:r>
            <a:endParaRPr lang="sk-SK" sz="2600" b="1" spc="100" dirty="0" smtClean="0">
              <a:solidFill>
                <a:srgbClr val="54BC9B"/>
              </a:solidFill>
            </a:endParaRPr>
          </a:p>
          <a:p>
            <a:pPr lvl="1"/>
            <a:endParaRPr lang="pt-BR" sz="2600" b="1" spc="100" dirty="0" smtClean="0">
              <a:solidFill>
                <a:srgbClr val="54BC9B"/>
              </a:solidFill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pt-BR" sz="2600" b="1" spc="100" dirty="0">
                <a:solidFill>
                  <a:srgbClr val="54BC9B"/>
                </a:solidFill>
              </a:rPr>
              <a:t>Fotóny, ktoré atómy </a:t>
            </a:r>
            <a:r>
              <a:rPr lang="sk-SK" sz="2600" b="1" spc="100" dirty="0" smtClean="0">
                <a:solidFill>
                  <a:srgbClr val="54BC9B"/>
                </a:solidFill>
              </a:rPr>
              <a:t>vyžarujú smerom von a dnu vo</a:t>
            </a:r>
            <a:r>
              <a:rPr lang="pt-BR" sz="2600" b="1" spc="100" dirty="0" smtClean="0">
                <a:solidFill>
                  <a:srgbClr val="54BC9B"/>
                </a:solidFill>
              </a:rPr>
              <a:t> </a:t>
            </a:r>
            <a:r>
              <a:rPr lang="pt-BR" sz="2600" b="1" spc="100" dirty="0">
                <a:solidFill>
                  <a:srgbClr val="54BC9B"/>
                </a:solidFill>
              </a:rPr>
              <a:t>vnútri rubínového kryštálu </a:t>
            </a:r>
            <a:r>
              <a:rPr lang="sk-SK" sz="2600" b="1" spc="100" dirty="0" smtClean="0">
                <a:solidFill>
                  <a:srgbClr val="54BC9B"/>
                </a:solidFill>
              </a:rPr>
              <a:t>s</a:t>
            </a:r>
            <a:r>
              <a:rPr lang="pt-BR" sz="2600" b="1" spc="100" dirty="0" smtClean="0">
                <a:solidFill>
                  <a:srgbClr val="54BC9B"/>
                </a:solidFill>
              </a:rPr>
              <a:t>a </a:t>
            </a:r>
            <a:r>
              <a:rPr lang="pt-BR" sz="2600" b="1" spc="100" dirty="0">
                <a:solidFill>
                  <a:schemeClr val="bg1"/>
                </a:solidFill>
              </a:rPr>
              <a:t>pohybujú rýchlosťou svetla</a:t>
            </a:r>
            <a:r>
              <a:rPr lang="pt-BR" sz="2600" b="1" spc="100" dirty="0">
                <a:solidFill>
                  <a:srgbClr val="54BC9B"/>
                </a:solidFill>
              </a:rPr>
              <a:t>.</a:t>
            </a: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  <a:p>
            <a:pPr marL="514350" indent="-514350">
              <a:buFont typeface="+mj-lt"/>
              <a:buAutoNum type="arabicPeriod" startAt="4"/>
            </a:pPr>
            <a:endParaRPr lang="pt-BR" sz="2800" dirty="0"/>
          </a:p>
          <a:p>
            <a:endParaRPr lang="pt-BR" sz="2600" b="1" spc="100" dirty="0">
              <a:solidFill>
                <a:srgbClr val="54BC9B"/>
              </a:solidFill>
            </a:endParaRPr>
          </a:p>
          <a:p>
            <a:r>
              <a:rPr lang="pt-BR" sz="2600" b="1" spc="100" dirty="0" smtClean="0">
                <a:solidFill>
                  <a:srgbClr val="54BC9B"/>
                </a:solidFill>
              </a:rPr>
              <a:t> </a:t>
            </a:r>
            <a:endParaRPr lang="pt-BR" sz="2600" b="1" spc="100" dirty="0">
              <a:solidFill>
                <a:srgbClr val="54BC9B"/>
              </a:solidFill>
            </a:endParaRPr>
          </a:p>
          <a:p>
            <a:pPr algn="ctr"/>
            <a:endParaRPr lang="pt-BR" sz="2600" b="1" spc="100" dirty="0" smtClean="0">
              <a:solidFill>
                <a:srgbClr val="54BC9B"/>
              </a:solidFill>
            </a:endParaRPr>
          </a:p>
          <a:p>
            <a:pPr algn="ctr"/>
            <a:r>
              <a:rPr lang="pt-BR" sz="2600" b="1" spc="100" dirty="0" smtClean="0">
                <a:solidFill>
                  <a:schemeClr val="bg1"/>
                </a:solidFill>
              </a:rPr>
              <a:t>                                    </a:t>
            </a:r>
            <a:endParaRPr lang="pt-BR" sz="2600" b="1" spc="100" dirty="0">
              <a:solidFill>
                <a:srgbClr val="54BC9B"/>
              </a:solidFill>
            </a:endParaRPr>
          </a:p>
          <a:p>
            <a:pPr algn="ctr"/>
            <a:endParaRPr lang="pt-BR" sz="26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69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KROKY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23528" y="1717640"/>
            <a:ext cx="864096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sk-SK" sz="2600" b="1" spc="100" dirty="0" smtClean="0">
                <a:solidFill>
                  <a:srgbClr val="54BC9B"/>
                </a:solidFill>
              </a:rPr>
              <a:t>Zvyčajne </a:t>
            </a:r>
            <a:r>
              <a:rPr lang="pt-BR" sz="2600" b="1" spc="100" dirty="0" smtClean="0">
                <a:solidFill>
                  <a:srgbClr val="54BC9B"/>
                </a:solidFill>
              </a:rPr>
              <a:t>jeden </a:t>
            </a:r>
            <a:r>
              <a:rPr lang="pt-BR" sz="2600" b="1" spc="100" dirty="0">
                <a:solidFill>
                  <a:srgbClr val="54BC9B"/>
                </a:solidFill>
              </a:rPr>
              <a:t>z týchto fotónov </a:t>
            </a:r>
            <a:r>
              <a:rPr lang="sk-SK" sz="2600" b="1" spc="100" dirty="0" smtClean="0">
                <a:solidFill>
                  <a:srgbClr val="54BC9B"/>
                </a:solidFill>
              </a:rPr>
              <a:t>zasiahne </a:t>
            </a:r>
            <a:r>
              <a:rPr lang="pt-BR" sz="2600" b="1" spc="100" dirty="0" smtClean="0">
                <a:solidFill>
                  <a:srgbClr val="54BC9B"/>
                </a:solidFill>
              </a:rPr>
              <a:t>už </a:t>
            </a:r>
            <a:r>
              <a:rPr lang="sk-SK" sz="2600" b="1" spc="100" dirty="0" err="1" smtClean="0">
                <a:solidFill>
                  <a:srgbClr val="54BC9B"/>
                </a:solidFill>
              </a:rPr>
              <a:t>excitovaný</a:t>
            </a:r>
            <a:r>
              <a:rPr lang="pt-BR" sz="2600" b="1" spc="100" dirty="0" smtClean="0">
                <a:solidFill>
                  <a:srgbClr val="54BC9B"/>
                </a:solidFill>
              </a:rPr>
              <a:t> </a:t>
            </a:r>
            <a:r>
              <a:rPr lang="pt-BR" sz="2600" b="1" spc="100" dirty="0">
                <a:solidFill>
                  <a:srgbClr val="54BC9B"/>
                </a:solidFill>
              </a:rPr>
              <a:t>atóm. Keď sa to stane, </a:t>
            </a:r>
            <a:r>
              <a:rPr lang="sk-SK" sz="2600" b="1" spc="100" dirty="0" err="1" smtClean="0">
                <a:solidFill>
                  <a:srgbClr val="54BC9B"/>
                </a:solidFill>
              </a:rPr>
              <a:t>excitovaný</a:t>
            </a:r>
            <a:r>
              <a:rPr lang="sk-SK" sz="2600" b="1" spc="100" dirty="0" smtClean="0">
                <a:solidFill>
                  <a:srgbClr val="54BC9B"/>
                </a:solidFill>
              </a:rPr>
              <a:t> atóm vyžiari</a:t>
            </a:r>
            <a:r>
              <a:rPr lang="pt-BR" sz="2600" b="1" spc="100" dirty="0" smtClean="0">
                <a:solidFill>
                  <a:srgbClr val="54BC9B"/>
                </a:solidFill>
              </a:rPr>
              <a:t> </a:t>
            </a:r>
            <a:r>
              <a:rPr lang="pt-BR" sz="2600" b="1" spc="100" dirty="0">
                <a:solidFill>
                  <a:srgbClr val="54BC9B"/>
                </a:solidFill>
              </a:rPr>
              <a:t>dva fotóny svetla namiesto jedného. Toto sa nazýva </a:t>
            </a:r>
            <a:r>
              <a:rPr lang="pt-BR" sz="2600" b="1" spc="100" dirty="0">
                <a:solidFill>
                  <a:schemeClr val="bg1"/>
                </a:solidFill>
              </a:rPr>
              <a:t>stimulovaná emisia</a:t>
            </a:r>
            <a:r>
              <a:rPr lang="pt-BR" sz="2600" b="1" spc="100" dirty="0" smtClean="0">
                <a:solidFill>
                  <a:srgbClr val="54BC9B"/>
                </a:solidFill>
              </a:rPr>
              <a:t>.</a:t>
            </a:r>
            <a:endParaRPr lang="sk-SK" sz="2600" b="1" spc="100" dirty="0" smtClean="0">
              <a:solidFill>
                <a:srgbClr val="54BC9B"/>
              </a:solidFill>
            </a:endParaRPr>
          </a:p>
          <a:p>
            <a:pPr marL="514350" indent="-514350">
              <a:buFont typeface="+mj-lt"/>
              <a:buAutoNum type="arabicPeriod" startAt="5"/>
            </a:pPr>
            <a:endParaRPr lang="pt-BR" sz="2600" b="1" spc="100" dirty="0">
              <a:solidFill>
                <a:srgbClr val="54BC9B"/>
              </a:solidFill>
            </a:endParaRPr>
          </a:p>
          <a:p>
            <a:pPr lvl="1"/>
            <a:r>
              <a:rPr lang="pt-BR" sz="2600" b="1" spc="100" dirty="0">
                <a:solidFill>
                  <a:srgbClr val="54BC9B"/>
                </a:solidFill>
              </a:rPr>
              <a:t>Teraz jeden fotón svetla vytvoril </a:t>
            </a:r>
            <a:r>
              <a:rPr lang="pt-BR" sz="2600" b="1" spc="100" dirty="0" smtClean="0">
                <a:solidFill>
                  <a:srgbClr val="54BC9B"/>
                </a:solidFill>
              </a:rPr>
              <a:t>dv</a:t>
            </a:r>
            <a:r>
              <a:rPr lang="sk-SK" sz="2600" b="1" spc="100" dirty="0" smtClean="0">
                <a:solidFill>
                  <a:srgbClr val="54BC9B"/>
                </a:solidFill>
              </a:rPr>
              <a:t>a</a:t>
            </a:r>
            <a:r>
              <a:rPr lang="pt-BR" sz="2600" b="1" spc="100" dirty="0" smtClean="0">
                <a:solidFill>
                  <a:srgbClr val="54BC9B"/>
                </a:solidFill>
              </a:rPr>
              <a:t>, </a:t>
            </a:r>
            <a:r>
              <a:rPr lang="pt-BR" sz="2600" b="1" spc="100" dirty="0">
                <a:solidFill>
                  <a:srgbClr val="54BC9B"/>
                </a:solidFill>
              </a:rPr>
              <a:t>takže svetlo bolo </a:t>
            </a:r>
            <a:r>
              <a:rPr lang="pt-BR" sz="2600" b="1" spc="100" dirty="0" smtClean="0">
                <a:solidFill>
                  <a:srgbClr val="54BC9B"/>
                </a:solidFill>
              </a:rPr>
              <a:t>zosilnené.</a:t>
            </a: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  <a:p>
            <a:pPr marL="514350" indent="-514350">
              <a:buFont typeface="+mj-lt"/>
              <a:buAutoNum type="arabicPeriod" startAt="5"/>
            </a:pPr>
            <a:endParaRPr lang="pt-BR" sz="2800" dirty="0"/>
          </a:p>
          <a:p>
            <a:endParaRPr lang="pt-BR" sz="2600" b="1" spc="100" dirty="0">
              <a:solidFill>
                <a:srgbClr val="54BC9B"/>
              </a:solidFill>
            </a:endParaRPr>
          </a:p>
          <a:p>
            <a:r>
              <a:rPr lang="pt-BR" sz="2600" b="1" spc="100" dirty="0" smtClean="0">
                <a:solidFill>
                  <a:srgbClr val="54BC9B"/>
                </a:solidFill>
              </a:rPr>
              <a:t> </a:t>
            </a:r>
            <a:endParaRPr lang="pt-BR" sz="2600" b="1" spc="100" dirty="0">
              <a:solidFill>
                <a:srgbClr val="54BC9B"/>
              </a:solidFill>
            </a:endParaRPr>
          </a:p>
          <a:p>
            <a:pPr algn="ctr"/>
            <a:endParaRPr lang="pt-BR" sz="2600" b="1" spc="100" dirty="0" smtClean="0">
              <a:solidFill>
                <a:srgbClr val="54BC9B"/>
              </a:solidFill>
            </a:endParaRPr>
          </a:p>
          <a:p>
            <a:pPr algn="ctr"/>
            <a:r>
              <a:rPr lang="pt-BR" sz="2600" b="1" spc="100" dirty="0" smtClean="0">
                <a:solidFill>
                  <a:schemeClr val="bg1"/>
                </a:solidFill>
              </a:rPr>
              <a:t>                                    </a:t>
            </a:r>
            <a:endParaRPr lang="pt-BR" sz="2600" b="1" spc="100" dirty="0">
              <a:solidFill>
                <a:srgbClr val="54BC9B"/>
              </a:solidFill>
            </a:endParaRPr>
          </a:p>
          <a:p>
            <a:pPr algn="ctr"/>
            <a:endParaRPr lang="pt-BR" sz="26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37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KROKY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23528" y="1995219"/>
            <a:ext cx="864096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600" b="1" spc="100" dirty="0" smtClean="0">
                <a:solidFill>
                  <a:srgbClr val="54BC9B"/>
                </a:solidFill>
              </a:rPr>
              <a:t>Inými slovami</a:t>
            </a:r>
            <a:r>
              <a:rPr lang="pt-BR" sz="2600" b="1" spc="100" dirty="0">
                <a:solidFill>
                  <a:srgbClr val="54BC9B"/>
                </a:solidFill>
              </a:rPr>
              <a:t>, "zosilnenie svetla "(zvýšenie množstva svetla) bolo spôsobené</a:t>
            </a:r>
            <a:endParaRPr lang="pt-BR" sz="2600" b="1" spc="100" dirty="0" smtClean="0">
              <a:solidFill>
                <a:srgbClr val="54BC9B"/>
              </a:solidFill>
            </a:endParaRPr>
          </a:p>
          <a:p>
            <a:pPr algn="ctr"/>
            <a:r>
              <a:rPr lang="pt-BR" sz="2600" b="1" spc="100" dirty="0" smtClean="0">
                <a:solidFill>
                  <a:schemeClr val="bg1"/>
                </a:solidFill>
              </a:rPr>
              <a:t>”</a:t>
            </a:r>
            <a:r>
              <a:rPr lang="sk-SK" sz="2600" b="1" spc="100" dirty="0" smtClean="0">
                <a:solidFill>
                  <a:schemeClr val="bg1"/>
                </a:solidFill>
              </a:rPr>
              <a:t>Stimulovanou emisiou žiarenia</a:t>
            </a:r>
            <a:r>
              <a:rPr lang="pt-BR" sz="2600" b="1" spc="100" dirty="0" smtClean="0">
                <a:solidFill>
                  <a:schemeClr val="bg1"/>
                </a:solidFill>
              </a:rPr>
              <a:t>"</a:t>
            </a:r>
            <a:r>
              <a:rPr lang="pt-BR" sz="2600" b="1" spc="100" dirty="0" smtClean="0">
                <a:solidFill>
                  <a:srgbClr val="54BC9B"/>
                </a:solidFill>
              </a:rPr>
              <a:t> </a:t>
            </a:r>
            <a:endParaRPr lang="pt-BR" sz="2600" b="1" spc="100" dirty="0" smtClean="0">
              <a:solidFill>
                <a:srgbClr val="54BC9B"/>
              </a:solidFill>
            </a:endParaRPr>
          </a:p>
          <a:p>
            <a:endParaRPr lang="pt-BR" sz="2600" b="1" spc="100" dirty="0">
              <a:solidFill>
                <a:srgbClr val="54BC9B"/>
              </a:solidFill>
            </a:endParaRPr>
          </a:p>
          <a:p>
            <a:pPr algn="ctr"/>
            <a:r>
              <a:rPr lang="pt-BR" sz="2600" b="1" spc="100" dirty="0">
                <a:solidFill>
                  <a:srgbClr val="54BC9B"/>
                </a:solidFill>
              </a:rPr>
              <a:t>(odtiaľ názov "laser", pretože to je presne to, ako laser funguje!)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  <a:p>
            <a:pPr marL="514350" indent="-514350">
              <a:buFont typeface="+mj-lt"/>
              <a:buAutoNum type="arabicPeriod" startAt="5"/>
            </a:pPr>
            <a:endParaRPr lang="pt-BR" sz="2800" dirty="0"/>
          </a:p>
          <a:p>
            <a:endParaRPr lang="pt-BR" sz="2600" b="1" spc="100" dirty="0">
              <a:solidFill>
                <a:srgbClr val="54BC9B"/>
              </a:solidFill>
            </a:endParaRPr>
          </a:p>
          <a:p>
            <a:r>
              <a:rPr lang="pt-BR" sz="2600" b="1" spc="100" dirty="0" smtClean="0">
                <a:solidFill>
                  <a:srgbClr val="54BC9B"/>
                </a:solidFill>
              </a:rPr>
              <a:t> </a:t>
            </a:r>
            <a:endParaRPr lang="pt-BR" sz="2600" b="1" spc="100" dirty="0">
              <a:solidFill>
                <a:srgbClr val="54BC9B"/>
              </a:solidFill>
            </a:endParaRPr>
          </a:p>
          <a:p>
            <a:pPr algn="ctr"/>
            <a:endParaRPr lang="pt-BR" sz="2600" b="1" spc="100" dirty="0" smtClean="0">
              <a:solidFill>
                <a:srgbClr val="54BC9B"/>
              </a:solidFill>
            </a:endParaRPr>
          </a:p>
          <a:p>
            <a:pPr algn="ctr"/>
            <a:r>
              <a:rPr lang="pt-BR" sz="2600" b="1" spc="100" dirty="0" smtClean="0">
                <a:solidFill>
                  <a:schemeClr val="bg1"/>
                </a:solidFill>
              </a:rPr>
              <a:t>                                    </a:t>
            </a:r>
            <a:endParaRPr lang="pt-BR" sz="2600" b="1" spc="100" dirty="0">
              <a:solidFill>
                <a:srgbClr val="54BC9B"/>
              </a:solidFill>
            </a:endParaRPr>
          </a:p>
          <a:p>
            <a:pPr algn="ctr"/>
            <a:endParaRPr lang="pt-BR" sz="26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87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KROKY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23528" y="1717640"/>
            <a:ext cx="8640960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pt-BR" sz="2600" b="1" spc="100" dirty="0">
                <a:solidFill>
                  <a:srgbClr val="54BC9B"/>
                </a:solidFill>
              </a:rPr>
              <a:t>Zrkadlo na jednom konci laserovej trubice </a:t>
            </a:r>
            <a:r>
              <a:rPr lang="sk-SK" sz="2600" b="1" spc="100" dirty="0" smtClean="0">
                <a:solidFill>
                  <a:srgbClr val="54BC9B"/>
                </a:solidFill>
              </a:rPr>
              <a:t>odrazí </a:t>
            </a:r>
            <a:r>
              <a:rPr lang="pt-BR" sz="2600" b="1" spc="100" dirty="0" smtClean="0">
                <a:solidFill>
                  <a:srgbClr val="54BC9B"/>
                </a:solidFill>
              </a:rPr>
              <a:t>fotóny</a:t>
            </a:r>
            <a:r>
              <a:rPr lang="pt-BR" sz="2600" b="1" spc="100" dirty="0">
                <a:solidFill>
                  <a:srgbClr val="54BC9B"/>
                </a:solidFill>
              </a:rPr>
              <a:t>, ktoré sa </a:t>
            </a:r>
            <a:r>
              <a:rPr lang="sk-SK" sz="2600" b="1" spc="100" dirty="0" smtClean="0">
                <a:solidFill>
                  <a:srgbClr val="54BC9B"/>
                </a:solidFill>
              </a:rPr>
              <a:t>tak pohybujú </a:t>
            </a:r>
            <a:r>
              <a:rPr lang="pt-BR" sz="2600" b="1" spc="100" dirty="0" smtClean="0">
                <a:solidFill>
                  <a:srgbClr val="54BC9B"/>
                </a:solidFill>
              </a:rPr>
              <a:t>tam </a:t>
            </a:r>
            <a:r>
              <a:rPr lang="pt-BR" sz="2600" b="1" spc="100" dirty="0">
                <a:solidFill>
                  <a:srgbClr val="54BC9B"/>
                </a:solidFill>
              </a:rPr>
              <a:t>a späť vo vnútri kryštálu.</a:t>
            </a:r>
          </a:p>
          <a:p>
            <a:pPr marL="514350" indent="-514350">
              <a:buFont typeface="+mj-lt"/>
              <a:buAutoNum type="arabicPeriod" startAt="6"/>
            </a:pPr>
            <a:endParaRPr lang="pt-BR" sz="2600" b="1" spc="100" dirty="0">
              <a:solidFill>
                <a:srgbClr val="54BC9B"/>
              </a:solidFill>
            </a:endParaRPr>
          </a:p>
          <a:p>
            <a:pPr marL="514350" indent="-514350">
              <a:buFont typeface="+mj-lt"/>
              <a:buAutoNum type="arabicPeriod" startAt="6"/>
            </a:pPr>
            <a:r>
              <a:rPr lang="sk-SK" sz="2600" b="1" spc="100" dirty="0" smtClean="0">
                <a:solidFill>
                  <a:srgbClr val="54BC9B"/>
                </a:solidFill>
              </a:rPr>
              <a:t>Polopriepustné </a:t>
            </a:r>
            <a:r>
              <a:rPr lang="pt-BR" sz="2600" b="1" spc="100" dirty="0" smtClean="0">
                <a:solidFill>
                  <a:srgbClr val="54BC9B"/>
                </a:solidFill>
              </a:rPr>
              <a:t>zrkadlo </a:t>
            </a:r>
            <a:r>
              <a:rPr lang="pt-BR" sz="2600" b="1" spc="100" dirty="0">
                <a:solidFill>
                  <a:srgbClr val="54BC9B"/>
                </a:solidFill>
              </a:rPr>
              <a:t>na druhom konci rúrky odrazí </a:t>
            </a:r>
            <a:r>
              <a:rPr lang="sk-SK" sz="2600" b="1" spc="100" dirty="0" smtClean="0">
                <a:solidFill>
                  <a:srgbClr val="54BC9B"/>
                </a:solidFill>
              </a:rPr>
              <a:t>len </a:t>
            </a:r>
            <a:r>
              <a:rPr lang="pt-BR" sz="2600" b="1" spc="100" dirty="0" smtClean="0">
                <a:solidFill>
                  <a:srgbClr val="54BC9B"/>
                </a:solidFill>
              </a:rPr>
              <a:t>niektoré </a:t>
            </a:r>
            <a:r>
              <a:rPr lang="pt-BR" sz="2600" b="1" spc="100" dirty="0">
                <a:solidFill>
                  <a:srgbClr val="54BC9B"/>
                </a:solidFill>
              </a:rPr>
              <a:t>fotóny späť do kryštálu, </a:t>
            </a:r>
            <a:r>
              <a:rPr lang="pt-BR" sz="2600" b="1" spc="100" dirty="0" smtClean="0">
                <a:solidFill>
                  <a:srgbClr val="54BC9B"/>
                </a:solidFill>
              </a:rPr>
              <a:t>a</a:t>
            </a:r>
            <a:r>
              <a:rPr lang="sk-SK" sz="2600" b="1" spc="100" dirty="0" smtClean="0">
                <a:solidFill>
                  <a:srgbClr val="54BC9B"/>
                </a:solidFill>
              </a:rPr>
              <a:t> niektorým povolí uniknúť</a:t>
            </a:r>
            <a:r>
              <a:rPr lang="pt-BR" sz="2600" b="1" spc="100" dirty="0" smtClean="0">
                <a:solidFill>
                  <a:srgbClr val="54BC9B"/>
                </a:solidFill>
              </a:rPr>
              <a:t>.</a:t>
            </a:r>
            <a:endParaRPr lang="pt-BR" sz="2600" b="1" spc="100" dirty="0">
              <a:solidFill>
                <a:srgbClr val="54BC9B"/>
              </a:solidFill>
            </a:endParaRPr>
          </a:p>
          <a:p>
            <a:pPr marL="514350" indent="-514350">
              <a:buFont typeface="+mj-lt"/>
              <a:buAutoNum type="arabicPeriod" startAt="6"/>
            </a:pPr>
            <a:endParaRPr lang="pt-BR" sz="2600" b="1" spc="100" dirty="0">
              <a:solidFill>
                <a:srgbClr val="54BC9B"/>
              </a:solidFill>
            </a:endParaRPr>
          </a:p>
          <a:p>
            <a:pPr marL="514350" indent="-514350">
              <a:buFont typeface="+mj-lt"/>
              <a:buAutoNum type="arabicPeriod" startAt="6"/>
            </a:pPr>
            <a:r>
              <a:rPr lang="sk-SK" sz="2600" b="1" spc="100" dirty="0" smtClean="0">
                <a:solidFill>
                  <a:srgbClr val="54BC9B"/>
                </a:solidFill>
              </a:rPr>
              <a:t>Uniknuté </a:t>
            </a:r>
            <a:r>
              <a:rPr lang="pt-BR" sz="2600" b="1" spc="100" dirty="0" smtClean="0">
                <a:solidFill>
                  <a:srgbClr val="54BC9B"/>
                </a:solidFill>
              </a:rPr>
              <a:t>fotóny </a:t>
            </a:r>
            <a:r>
              <a:rPr lang="sk-SK" sz="2600" b="1" spc="100" smtClean="0">
                <a:solidFill>
                  <a:srgbClr val="54BC9B"/>
                </a:solidFill>
              </a:rPr>
              <a:t>vy</a:t>
            </a:r>
            <a:r>
              <a:rPr lang="pt-BR" sz="2600" b="1" spc="100" smtClean="0">
                <a:solidFill>
                  <a:srgbClr val="54BC9B"/>
                </a:solidFill>
              </a:rPr>
              <a:t>tvoria </a:t>
            </a:r>
            <a:r>
              <a:rPr lang="pt-BR" sz="2600" b="1" spc="100" dirty="0">
                <a:solidFill>
                  <a:srgbClr val="54BC9B"/>
                </a:solidFill>
              </a:rPr>
              <a:t>veľmi </a:t>
            </a:r>
            <a:r>
              <a:rPr lang="pt-BR" sz="2600" b="1" spc="100" dirty="0">
                <a:solidFill>
                  <a:schemeClr val="bg1"/>
                </a:solidFill>
              </a:rPr>
              <a:t>koncentrovaný lúč </a:t>
            </a:r>
            <a:r>
              <a:rPr lang="pt-BR" sz="2600" b="1" spc="100" dirty="0">
                <a:solidFill>
                  <a:srgbClr val="54BC9B"/>
                </a:solidFill>
              </a:rPr>
              <a:t>silného laserového svetla.</a:t>
            </a: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  <a:p>
            <a:pPr marL="514350" indent="-514350">
              <a:buFont typeface="+mj-lt"/>
              <a:buAutoNum type="arabicPeriod" startAt="5"/>
            </a:pPr>
            <a:endParaRPr lang="pt-BR" sz="2800" dirty="0"/>
          </a:p>
          <a:p>
            <a:endParaRPr lang="pt-BR" sz="2600" b="1" spc="100" dirty="0">
              <a:solidFill>
                <a:srgbClr val="54BC9B"/>
              </a:solidFill>
            </a:endParaRPr>
          </a:p>
          <a:p>
            <a:r>
              <a:rPr lang="pt-BR" sz="2600" b="1" spc="100" dirty="0" smtClean="0">
                <a:solidFill>
                  <a:srgbClr val="54BC9B"/>
                </a:solidFill>
              </a:rPr>
              <a:t> </a:t>
            </a:r>
            <a:endParaRPr lang="pt-BR" sz="2600" b="1" spc="100" dirty="0">
              <a:solidFill>
                <a:srgbClr val="54BC9B"/>
              </a:solidFill>
            </a:endParaRPr>
          </a:p>
          <a:p>
            <a:pPr algn="ctr"/>
            <a:endParaRPr lang="pt-BR" sz="2600" b="1" spc="100" dirty="0" smtClean="0">
              <a:solidFill>
                <a:srgbClr val="54BC9B"/>
              </a:solidFill>
            </a:endParaRPr>
          </a:p>
          <a:p>
            <a:pPr algn="ctr"/>
            <a:r>
              <a:rPr lang="pt-BR" sz="2600" b="1" spc="100" dirty="0" smtClean="0">
                <a:solidFill>
                  <a:schemeClr val="bg1"/>
                </a:solidFill>
              </a:rPr>
              <a:t>                                    </a:t>
            </a:r>
            <a:endParaRPr lang="pt-BR" sz="2600" b="1" spc="100" dirty="0">
              <a:solidFill>
                <a:srgbClr val="54BC9B"/>
              </a:solidFill>
            </a:endParaRPr>
          </a:p>
          <a:p>
            <a:pPr algn="ctr"/>
            <a:endParaRPr lang="pt-BR" sz="26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5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313</Words>
  <Application>Microsoft Office PowerPoint</Application>
  <PresentationFormat>Prezentácia na obrazovke (4:3)</PresentationFormat>
  <Paragraphs>68</Paragraphs>
  <Slides>7</Slides>
  <Notes>7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25</cp:revision>
  <dcterms:created xsi:type="dcterms:W3CDTF">2017-03-08T21:43:37Z</dcterms:created>
  <dcterms:modified xsi:type="dcterms:W3CDTF">2018-01-23T21:27:09Z</dcterms:modified>
</cp:coreProperties>
</file>